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notesMasterIdLst>
    <p:notesMasterId r:id="rId11"/>
  </p:notesMasterIdLst>
  <p:handoutMasterIdLst>
    <p:handoutMasterId r:id="rId12"/>
  </p:handoutMasterIdLst>
  <p:sldIdLst>
    <p:sldId id="257" r:id="rId3"/>
    <p:sldId id="267" r:id="rId4"/>
    <p:sldId id="266" r:id="rId5"/>
    <p:sldId id="268" r:id="rId6"/>
    <p:sldId id="271" r:id="rId7"/>
    <p:sldId id="272" r:id="rId8"/>
    <p:sldId id="269" r:id="rId9"/>
    <p:sldId id="270" r:id="rId10"/>
  </p:sldIdLst>
  <p:sldSz cx="12192000" cy="6858000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9" autoAdjust="0"/>
    <p:restoredTop sz="94660"/>
  </p:normalViewPr>
  <p:slideViewPr>
    <p:cSldViewPr snapToGrid="0">
      <p:cViewPr varScale="1">
        <p:scale>
          <a:sx n="78" d="100"/>
          <a:sy n="78" d="100"/>
        </p:scale>
        <p:origin x="-78" y="-6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1248" y="6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6FE14A-16AB-4C40-A7D8-3F677DBFF089}" type="datetimeFigureOut">
              <a:rPr lang="ru-RU" smtClean="0"/>
              <a:pPr/>
              <a:t>16.07.2020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92EAA1-4B8A-4329-A86F-FE349EDDC6F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85505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5A5BB7-EDD2-4B8D-93DB-AF0055258AEF}" type="datetimeFigureOut">
              <a:rPr lang="ru-RU" smtClean="0"/>
              <a:pPr/>
              <a:t>16.07.2020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6362"/>
            <a:ext cx="5486400" cy="39161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36A899-0740-419B-AA5C-A78CCC995C5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53110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9373453" y="0"/>
            <a:ext cx="1219518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7427201" y="3681414"/>
            <a:ext cx="4764799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Полилиния 8"/>
          <p:cNvSpPr/>
          <p:nvPr/>
        </p:nvSpPr>
        <p:spPr>
          <a:xfrm>
            <a:off x="9188726" y="-8467"/>
            <a:ext cx="3006450" cy="6866467"/>
          </a:xfrm>
          <a:custGeom>
            <a:avLst/>
            <a:gdLst>
              <a:gd name="connsiteX0" fmla="*/ 2023534 w 3005667"/>
              <a:gd name="connsiteY0" fmla="*/ 8467 h 6866467"/>
              <a:gd name="connsiteX1" fmla="*/ 0 w 3005667"/>
              <a:gd name="connsiteY1" fmla="*/ 6866467 h 6866467"/>
              <a:gd name="connsiteX2" fmla="*/ 2997200 w 3005667"/>
              <a:gd name="connsiteY2" fmla="*/ 6858000 h 6866467"/>
              <a:gd name="connsiteX3" fmla="*/ 3005667 w 3005667"/>
              <a:gd name="connsiteY3" fmla="*/ 0 h 6866467"/>
              <a:gd name="connsiteX4" fmla="*/ 2023534 w 3005667"/>
              <a:gd name="connsiteY4" fmla="*/ 8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5667" h="6866467">
                <a:moveTo>
                  <a:pt x="2023534" y="8467"/>
                </a:moveTo>
                <a:lnTo>
                  <a:pt x="0" y="6866467"/>
                </a:lnTo>
                <a:lnTo>
                  <a:pt x="2997200" y="6858000"/>
                </a:lnTo>
                <a:cubicBezTo>
                  <a:pt x="3000022" y="4572000"/>
                  <a:pt x="3002845" y="2286000"/>
                  <a:pt x="3005667" y="0"/>
                </a:cubicBezTo>
                <a:lnTo>
                  <a:pt x="2023534" y="8467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10" name="Полилиния 9"/>
          <p:cNvSpPr/>
          <p:nvPr/>
        </p:nvSpPr>
        <p:spPr>
          <a:xfrm>
            <a:off x="9603701" y="-8467"/>
            <a:ext cx="2591475" cy="6866467"/>
          </a:xfrm>
          <a:custGeom>
            <a:avLst/>
            <a:gdLst>
              <a:gd name="connsiteX0" fmla="*/ 0 w 2590800"/>
              <a:gd name="connsiteY0" fmla="*/ 0 h 6866467"/>
              <a:gd name="connsiteX1" fmla="*/ 1202267 w 2590800"/>
              <a:gd name="connsiteY1" fmla="*/ 6866467 h 6866467"/>
              <a:gd name="connsiteX2" fmla="*/ 2590800 w 2590800"/>
              <a:gd name="connsiteY2" fmla="*/ 6866467 h 6866467"/>
              <a:gd name="connsiteX3" fmla="*/ 2582333 w 2590800"/>
              <a:gd name="connsiteY3" fmla="*/ 0 h 6866467"/>
              <a:gd name="connsiteX4" fmla="*/ 0 w 2590800"/>
              <a:gd name="connsiteY4" fmla="*/ 0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0800" h="6866467">
                <a:moveTo>
                  <a:pt x="0" y="0"/>
                </a:moveTo>
                <a:lnTo>
                  <a:pt x="1202267" y="6866467"/>
                </a:lnTo>
                <a:lnTo>
                  <a:pt x="2590800" y="6866467"/>
                </a:lnTo>
                <a:cubicBezTo>
                  <a:pt x="2587978" y="4577645"/>
                  <a:pt x="2585155" y="2288822"/>
                  <a:pt x="2582333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11" name="Полилиния 10"/>
          <p:cNvSpPr/>
          <p:nvPr/>
        </p:nvSpPr>
        <p:spPr>
          <a:xfrm>
            <a:off x="8934660" y="3048000"/>
            <a:ext cx="3260516" cy="3810000"/>
          </a:xfrm>
          <a:custGeom>
            <a:avLst/>
            <a:gdLst>
              <a:gd name="connsiteX0" fmla="*/ 0 w 3259667"/>
              <a:gd name="connsiteY0" fmla="*/ 3810000 h 3810000"/>
              <a:gd name="connsiteX1" fmla="*/ 3251200 w 3259667"/>
              <a:gd name="connsiteY1" fmla="*/ 0 h 3810000"/>
              <a:gd name="connsiteX2" fmla="*/ 3259667 w 3259667"/>
              <a:gd name="connsiteY2" fmla="*/ 3810000 h 3810000"/>
              <a:gd name="connsiteX3" fmla="*/ 0 w 3259667"/>
              <a:gd name="connsiteY3" fmla="*/ 3810000 h 38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59667" h="3810000">
                <a:moveTo>
                  <a:pt x="0" y="3810000"/>
                </a:moveTo>
                <a:lnTo>
                  <a:pt x="3251200" y="0"/>
                </a:lnTo>
                <a:cubicBezTo>
                  <a:pt x="3254022" y="1270000"/>
                  <a:pt x="3256845" y="2540000"/>
                  <a:pt x="3259667" y="3810000"/>
                </a:cubicBezTo>
                <a:lnTo>
                  <a:pt x="0" y="3810000"/>
                </a:lnTo>
                <a:close/>
              </a:path>
            </a:pathLst>
          </a:cu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12" name="Полилиния 11"/>
          <p:cNvSpPr/>
          <p:nvPr/>
        </p:nvSpPr>
        <p:spPr>
          <a:xfrm>
            <a:off x="9341166" y="-8467"/>
            <a:ext cx="2854010" cy="6866467"/>
          </a:xfrm>
          <a:custGeom>
            <a:avLst/>
            <a:gdLst>
              <a:gd name="connsiteX0" fmla="*/ 0 w 2853267"/>
              <a:gd name="connsiteY0" fmla="*/ 0 h 6866467"/>
              <a:gd name="connsiteX1" fmla="*/ 2472267 w 2853267"/>
              <a:gd name="connsiteY1" fmla="*/ 6866467 h 6866467"/>
              <a:gd name="connsiteX2" fmla="*/ 2853267 w 2853267"/>
              <a:gd name="connsiteY2" fmla="*/ 6858000 h 6866467"/>
              <a:gd name="connsiteX3" fmla="*/ 2853267 w 2853267"/>
              <a:gd name="connsiteY3" fmla="*/ 0 h 6866467"/>
              <a:gd name="connsiteX4" fmla="*/ 0 w 2853267"/>
              <a:gd name="connsiteY4" fmla="*/ 0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3267" h="6866467">
                <a:moveTo>
                  <a:pt x="0" y="0"/>
                </a:moveTo>
                <a:lnTo>
                  <a:pt x="2472267" y="6866467"/>
                </a:lnTo>
                <a:lnTo>
                  <a:pt x="2853267" y="6858000"/>
                </a:lnTo>
                <a:lnTo>
                  <a:pt x="2853267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13" name="Полилиния 12"/>
          <p:cNvSpPr/>
          <p:nvPr/>
        </p:nvSpPr>
        <p:spPr>
          <a:xfrm>
            <a:off x="10907908" y="-8467"/>
            <a:ext cx="1287268" cy="6866467"/>
          </a:xfrm>
          <a:custGeom>
            <a:avLst/>
            <a:gdLst>
              <a:gd name="connsiteX0" fmla="*/ 1016000 w 1286933"/>
              <a:gd name="connsiteY0" fmla="*/ 0 h 6866467"/>
              <a:gd name="connsiteX1" fmla="*/ 0 w 1286933"/>
              <a:gd name="connsiteY1" fmla="*/ 6866467 h 6866467"/>
              <a:gd name="connsiteX2" fmla="*/ 1286933 w 1286933"/>
              <a:gd name="connsiteY2" fmla="*/ 6866467 h 6866467"/>
              <a:gd name="connsiteX3" fmla="*/ 1278466 w 1286933"/>
              <a:gd name="connsiteY3" fmla="*/ 0 h 6866467"/>
              <a:gd name="connsiteX4" fmla="*/ 1016000 w 1286933"/>
              <a:gd name="connsiteY4" fmla="*/ 0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86933" h="6866467">
                <a:moveTo>
                  <a:pt x="1016000" y="0"/>
                </a:moveTo>
                <a:lnTo>
                  <a:pt x="0" y="6866467"/>
                </a:lnTo>
                <a:lnTo>
                  <a:pt x="1286933" y="6866467"/>
                </a:lnTo>
                <a:cubicBezTo>
                  <a:pt x="1284111" y="4577645"/>
                  <a:pt x="1281288" y="2288822"/>
                  <a:pt x="1278466" y="0"/>
                </a:cubicBezTo>
                <a:lnTo>
                  <a:pt x="101600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14" name="Полилиния 13"/>
          <p:cNvSpPr/>
          <p:nvPr/>
        </p:nvSpPr>
        <p:spPr>
          <a:xfrm>
            <a:off x="10941783" y="-8468"/>
            <a:ext cx="1270575" cy="6866467"/>
          </a:xfrm>
          <a:custGeom>
            <a:avLst/>
            <a:gdLst>
              <a:gd name="connsiteX0" fmla="*/ 0 w 1244600"/>
              <a:gd name="connsiteY0" fmla="*/ 0 h 6874934"/>
              <a:gd name="connsiteX1" fmla="*/ 1117600 w 1244600"/>
              <a:gd name="connsiteY1" fmla="*/ 6866467 h 6874934"/>
              <a:gd name="connsiteX2" fmla="*/ 1244600 w 1244600"/>
              <a:gd name="connsiteY2" fmla="*/ 6874934 h 6874934"/>
              <a:gd name="connsiteX3" fmla="*/ 1236134 w 1244600"/>
              <a:gd name="connsiteY3" fmla="*/ 0 h 6874934"/>
              <a:gd name="connsiteX4" fmla="*/ 0 w 1244600"/>
              <a:gd name="connsiteY4" fmla="*/ 0 h 6874934"/>
              <a:gd name="connsiteX0" fmla="*/ 0 w 1253067"/>
              <a:gd name="connsiteY0" fmla="*/ 0 h 6874934"/>
              <a:gd name="connsiteX1" fmla="*/ 1117600 w 1253067"/>
              <a:gd name="connsiteY1" fmla="*/ 6866467 h 6874934"/>
              <a:gd name="connsiteX2" fmla="*/ 1244600 w 1253067"/>
              <a:gd name="connsiteY2" fmla="*/ 6874934 h 6874934"/>
              <a:gd name="connsiteX3" fmla="*/ 1253067 w 1253067"/>
              <a:gd name="connsiteY3" fmla="*/ 0 h 6874934"/>
              <a:gd name="connsiteX4" fmla="*/ 0 w 1253067"/>
              <a:gd name="connsiteY4" fmla="*/ 0 h 6874934"/>
              <a:gd name="connsiteX0" fmla="*/ 0 w 1270244"/>
              <a:gd name="connsiteY0" fmla="*/ 0 h 6866467"/>
              <a:gd name="connsiteX1" fmla="*/ 1117600 w 1270244"/>
              <a:gd name="connsiteY1" fmla="*/ 6866467 h 6866467"/>
              <a:gd name="connsiteX2" fmla="*/ 1270000 w 1270244"/>
              <a:gd name="connsiteY2" fmla="*/ 6866467 h 6866467"/>
              <a:gd name="connsiteX3" fmla="*/ 1253067 w 1270244"/>
              <a:gd name="connsiteY3" fmla="*/ 0 h 6866467"/>
              <a:gd name="connsiteX4" fmla="*/ 0 w 1270244"/>
              <a:gd name="connsiteY4" fmla="*/ 0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0244" h="6866467">
                <a:moveTo>
                  <a:pt x="0" y="0"/>
                </a:moveTo>
                <a:lnTo>
                  <a:pt x="1117600" y="6866467"/>
                </a:lnTo>
                <a:lnTo>
                  <a:pt x="1270000" y="6866467"/>
                </a:lnTo>
                <a:cubicBezTo>
                  <a:pt x="1272822" y="4574822"/>
                  <a:pt x="1250245" y="2291645"/>
                  <a:pt x="1253067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15" name="Полилиния 14"/>
          <p:cNvSpPr/>
          <p:nvPr/>
        </p:nvSpPr>
        <p:spPr>
          <a:xfrm>
            <a:off x="-8468" y="-8468"/>
            <a:ext cx="863825" cy="5698067"/>
          </a:xfrm>
          <a:custGeom>
            <a:avLst/>
            <a:gdLst>
              <a:gd name="connsiteX0" fmla="*/ 0 w 863600"/>
              <a:gd name="connsiteY0" fmla="*/ 8467 h 5698067"/>
              <a:gd name="connsiteX1" fmla="*/ 863600 w 863600"/>
              <a:gd name="connsiteY1" fmla="*/ 0 h 5698067"/>
              <a:gd name="connsiteX2" fmla="*/ 863600 w 863600"/>
              <a:gd name="connsiteY2" fmla="*/ 16934 h 5698067"/>
              <a:gd name="connsiteX3" fmla="*/ 0 w 863600"/>
              <a:gd name="connsiteY3" fmla="*/ 5698067 h 5698067"/>
              <a:gd name="connsiteX4" fmla="*/ 0 w 863600"/>
              <a:gd name="connsiteY4" fmla="*/ 8467 h 5698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3600" h="5698067">
                <a:moveTo>
                  <a:pt x="0" y="8467"/>
                </a:moveTo>
                <a:lnTo>
                  <a:pt x="863600" y="0"/>
                </a:lnTo>
                <a:lnTo>
                  <a:pt x="863600" y="16934"/>
                </a:lnTo>
                <a:lnTo>
                  <a:pt x="0" y="5698067"/>
                </a:lnTo>
                <a:lnTo>
                  <a:pt x="0" y="8467"/>
                </a:lnTo>
                <a:close/>
              </a:path>
            </a:pathLst>
          </a:cu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16" name="Полилиния 15"/>
          <p:cNvSpPr/>
          <p:nvPr/>
        </p:nvSpPr>
        <p:spPr>
          <a:xfrm>
            <a:off x="10374369" y="3589868"/>
            <a:ext cx="1820807" cy="3268133"/>
          </a:xfrm>
          <a:custGeom>
            <a:avLst/>
            <a:gdLst>
              <a:gd name="connsiteX0" fmla="*/ 0 w 1820333"/>
              <a:gd name="connsiteY0" fmla="*/ 3268133 h 3268133"/>
              <a:gd name="connsiteX1" fmla="*/ 1811866 w 1820333"/>
              <a:gd name="connsiteY1" fmla="*/ 0 h 3268133"/>
              <a:gd name="connsiteX2" fmla="*/ 1820333 w 1820333"/>
              <a:gd name="connsiteY2" fmla="*/ 3259666 h 3268133"/>
              <a:gd name="connsiteX3" fmla="*/ 0 w 1820333"/>
              <a:gd name="connsiteY3" fmla="*/ 3268133 h 3268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0333" h="3268133">
                <a:moveTo>
                  <a:pt x="0" y="3268133"/>
                </a:moveTo>
                <a:lnTo>
                  <a:pt x="1811866" y="0"/>
                </a:lnTo>
                <a:cubicBezTo>
                  <a:pt x="1814688" y="1086555"/>
                  <a:pt x="1817511" y="2173111"/>
                  <a:pt x="1820333" y="3259666"/>
                </a:cubicBezTo>
                <a:lnTo>
                  <a:pt x="0" y="3268133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460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460" y="4050834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1F0EC-4F60-4544-9956-271209A740FE}" type="datetimeFigureOut">
              <a:rPr lang="ru-RU" smtClean="0"/>
              <a:pPr/>
              <a:t>16.07.2020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7A5AD-5AEC-42D0-A3BE-F46B4057636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57727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ние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512" y="609600"/>
            <a:ext cx="8598907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512" y="4470400"/>
            <a:ext cx="8598907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1F0EC-4F60-4544-9956-271209A740FE}" type="datetimeFigureOut">
              <a:rPr lang="ru-RU" smtClean="0"/>
              <a:pPr/>
              <a:t>16.07.2020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7A5AD-5AEC-42D0-A3BE-F46B4057636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65848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едло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1577" y="609600"/>
            <a:ext cx="809624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512" y="4470400"/>
            <a:ext cx="8598907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1F0EC-4F60-4544-9956-271209A740FE}" type="datetimeFigureOut">
              <a:rPr lang="ru-RU" smtClean="0"/>
              <a:pPr/>
              <a:t>16.07.2020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7A5AD-5AEC-42D0-A3BE-F46B4057636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3" name="Текст 9"/>
          <p:cNvSpPr>
            <a:spLocks noGrp="1"/>
          </p:cNvSpPr>
          <p:nvPr>
            <p:ph type="body" sz="quarter" idx="13"/>
          </p:nvPr>
        </p:nvSpPr>
        <p:spPr>
          <a:xfrm>
            <a:off x="1366495" y="3632200"/>
            <a:ext cx="7226406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Надпись 19"/>
          <p:cNvSpPr txBox="1"/>
          <p:nvPr/>
        </p:nvSpPr>
        <p:spPr>
          <a:xfrm>
            <a:off x="542011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l" defTabSz="914400">
              <a:buNone/>
            </a:pPr>
            <a:r>
              <a:rPr lang="ru-RU" sz="8000" b="0" i="0" baseline="0" dirty="0" smtClean="0"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  <a:ea typeface="+mn-ea"/>
                <a:cs typeface="+mn-cs"/>
              </a:rPr>
              <a:t>"</a:t>
            </a:r>
            <a:endParaRPr lang="ru-RU" sz="8000" b="0" i="0" baseline="0" dirty="0">
              <a:solidFill>
                <a:srgbClr val="90C226">
                  <a:lumMod val="60000"/>
                  <a:lumOff val="40000"/>
                </a:srgbClr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22" name="Надпись 21"/>
          <p:cNvSpPr txBox="1"/>
          <p:nvPr/>
        </p:nvSpPr>
        <p:spPr>
          <a:xfrm>
            <a:off x="8895327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lvl="0">
              <a:spcBef>
                <a:spcPct val="0"/>
              </a:spcBef>
              <a:buNone/>
              <a:defRPr sz="8000" b="0" cap="all" baseline="0">
                <a:ln w="3175" cmpd="sng">
                  <a:noFill/>
                </a:ln>
                <a:effectLst/>
                <a:latin typeface="Arial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l" defTabSz="914400">
              <a:buNone/>
            </a:pPr>
            <a:r>
              <a:rPr lang="ru-RU" sz="8000" b="0" i="0" dirty="0" smtClean="0">
                <a:solidFill>
                  <a:srgbClr val="90C226">
                    <a:lumMod val="60000"/>
                    <a:lumOff val="40000"/>
                  </a:srgbClr>
                </a:solidFill>
                <a:latin typeface="Trebuchet MS"/>
                <a:ea typeface="+mn-ea"/>
                <a:cs typeface="+mn-cs"/>
              </a:rPr>
              <a:t>"</a:t>
            </a:r>
            <a:endParaRPr lang="ru-RU" sz="8000" b="0" i="0" dirty="0">
              <a:solidFill>
                <a:srgbClr val="90C226">
                  <a:lumMod val="60000"/>
                  <a:lumOff val="40000"/>
                </a:srgbClr>
              </a:solidFill>
              <a:latin typeface="Trebuchet M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9817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Именная карточ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512" y="1931988"/>
            <a:ext cx="8598907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512" y="4527448"/>
            <a:ext cx="8598907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1F0EC-4F60-4544-9956-271209A740FE}" type="datetimeFigureOut">
              <a:rPr lang="ru-RU" smtClean="0"/>
              <a:pPr/>
              <a:t>16.07.2020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7A5AD-5AEC-42D0-A3BE-F46B4057636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967032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менная карточка с предло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1577" y="609600"/>
            <a:ext cx="809624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512" y="4527448"/>
            <a:ext cx="8598907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1F0EC-4F60-4544-9956-271209A740FE}" type="datetimeFigureOut">
              <a:rPr lang="ru-RU" smtClean="0"/>
              <a:pPr/>
              <a:t>16.07.2020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7A5AD-5AEC-42D0-A3BE-F46B4057636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3" name="Текст 9"/>
          <p:cNvSpPr>
            <a:spLocks noGrp="1"/>
          </p:cNvSpPr>
          <p:nvPr>
            <p:ph type="body" sz="quarter" idx="13"/>
          </p:nvPr>
        </p:nvSpPr>
        <p:spPr>
          <a:xfrm>
            <a:off x="677509" y="4013200"/>
            <a:ext cx="8598908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4" name="Надпись 23"/>
          <p:cNvSpPr txBox="1"/>
          <p:nvPr/>
        </p:nvSpPr>
        <p:spPr>
          <a:xfrm>
            <a:off x="542011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l" defTabSz="914400">
              <a:buNone/>
            </a:pPr>
            <a:r>
              <a:rPr lang="ru-RU" sz="8000" b="0" i="0" baseline="0" dirty="0" smtClean="0"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  <a:ea typeface="+mn-ea"/>
                <a:cs typeface="+mn-cs"/>
              </a:rPr>
              <a:t>"</a:t>
            </a:r>
            <a:endParaRPr lang="ru-RU" sz="8000" b="0" i="0" baseline="0" dirty="0">
              <a:solidFill>
                <a:srgbClr val="90C226">
                  <a:lumMod val="60000"/>
                  <a:lumOff val="40000"/>
                </a:srgbClr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25" name="Надпись 24"/>
          <p:cNvSpPr txBox="1"/>
          <p:nvPr/>
        </p:nvSpPr>
        <p:spPr>
          <a:xfrm>
            <a:off x="8895327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lvl="0">
              <a:spcBef>
                <a:spcPct val="0"/>
              </a:spcBef>
              <a:buNone/>
              <a:defRPr sz="8000" b="0" cap="all" baseline="0">
                <a:ln w="3175" cmpd="sng">
                  <a:noFill/>
                </a:ln>
                <a:effectLst/>
                <a:latin typeface="Arial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l" defTabSz="914400">
              <a:buNone/>
            </a:pPr>
            <a:r>
              <a:rPr lang="ru-RU" sz="8000" b="0" i="0" dirty="0" smtClean="0">
                <a:solidFill>
                  <a:srgbClr val="90C226">
                    <a:lumMod val="60000"/>
                    <a:lumOff val="40000"/>
                  </a:srgbClr>
                </a:solidFill>
                <a:latin typeface="Trebuchet MS"/>
                <a:ea typeface="+mn-ea"/>
                <a:cs typeface="+mn-cs"/>
              </a:rPr>
              <a:t>"</a:t>
            </a:r>
            <a:endParaRPr lang="ru-RU" sz="8000" b="0" i="0" dirty="0">
              <a:solidFill>
                <a:srgbClr val="90C226">
                  <a:lumMod val="60000"/>
                  <a:lumOff val="40000"/>
                </a:srgbClr>
              </a:solidFill>
              <a:latin typeface="Trebuchet M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73988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978" y="609600"/>
            <a:ext cx="8590440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512" y="4527448"/>
            <a:ext cx="8598907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1F0EC-4F60-4544-9956-271209A740FE}" type="datetimeFigureOut">
              <a:rPr lang="ru-RU" smtClean="0"/>
              <a:pPr/>
              <a:t>16.07.2020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7A5AD-5AEC-42D0-A3BE-F46B4057636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3" name="Текст 9"/>
          <p:cNvSpPr>
            <a:spLocks noGrp="1"/>
          </p:cNvSpPr>
          <p:nvPr>
            <p:ph type="body" sz="quarter" idx="13"/>
          </p:nvPr>
        </p:nvSpPr>
        <p:spPr>
          <a:xfrm>
            <a:off x="677509" y="4013200"/>
            <a:ext cx="8598908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704312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1F0EC-4F60-4544-9956-271209A740FE}" type="datetimeFigureOut">
              <a:rPr lang="ru-RU" smtClean="0"/>
              <a:pPr/>
              <a:t>16.07.2020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7A5AD-5AEC-42D0-A3BE-F46B4057636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508095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969749" y="609600"/>
            <a:ext cx="130508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77511" y="609600"/>
            <a:ext cx="7061989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1F0EC-4F60-4544-9956-271209A740FE}" type="datetimeFigureOut">
              <a:rPr lang="ru-RU" smtClean="0"/>
              <a:pPr/>
              <a:t>16.07.2020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7A5AD-5AEC-42D0-A3BE-F46B4057636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29164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1F0EC-4F60-4544-9956-271209A740FE}" type="datetimeFigureOut">
              <a:rPr lang="ru-RU" smtClean="0"/>
              <a:pPr/>
              <a:t>16.07.2020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7A5AD-5AEC-42D0-A3BE-F46B4057636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56283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512" y="2700868"/>
            <a:ext cx="8598907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512" y="4527448"/>
            <a:ext cx="8598907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1F0EC-4F60-4544-9956-271209A740FE}" type="datetimeFigureOut">
              <a:rPr lang="ru-RU" smtClean="0"/>
              <a:pPr/>
              <a:t>16.07.2020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7A5AD-5AEC-42D0-A3BE-F46B4057636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77949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7511" y="2160589"/>
            <a:ext cx="418512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91296" y="2160590"/>
            <a:ext cx="418512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1F0EC-4F60-4544-9956-271209A740FE}" type="datetimeFigureOut">
              <a:rPr lang="ru-RU" smtClean="0"/>
              <a:pPr/>
              <a:t>16.07.2020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7A5AD-5AEC-42D0-A3BE-F46B4057636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87616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5922" y="2160983"/>
            <a:ext cx="41867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75922" y="2737246"/>
            <a:ext cx="418671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89709" y="2160983"/>
            <a:ext cx="418670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89710" y="2737246"/>
            <a:ext cx="418670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1F0EC-4F60-4544-9956-271209A740FE}" type="datetimeFigureOut">
              <a:rPr lang="ru-RU" smtClean="0"/>
              <a:pPr/>
              <a:t>16.07.2020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7A5AD-5AEC-42D0-A3BE-F46B4057636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50331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511" y="609600"/>
            <a:ext cx="8598907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1F0EC-4F60-4544-9956-271209A740FE}" type="datetimeFigureOut">
              <a:rPr lang="ru-RU" smtClean="0"/>
              <a:pPr/>
              <a:t>16.07.2020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7A5AD-5AEC-42D0-A3BE-F46B4057636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95165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1F0EC-4F60-4544-9956-271209A740FE}" type="datetimeFigureOut">
              <a:rPr lang="ru-RU" smtClean="0"/>
              <a:pPr/>
              <a:t>16.07.2020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7A5AD-5AEC-42D0-A3BE-F46B4057636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97867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510" y="1498604"/>
            <a:ext cx="385553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1701" y="514925"/>
            <a:ext cx="451471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7510" y="2777069"/>
            <a:ext cx="385553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1F0EC-4F60-4544-9956-271209A740FE}" type="datetimeFigureOut">
              <a:rPr lang="ru-RU" smtClean="0"/>
              <a:pPr/>
              <a:t>16.07.2020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7A5AD-5AEC-42D0-A3BE-F46B4057636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21625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511" y="4800600"/>
            <a:ext cx="8598906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 noChangeAspect="1"/>
          </p:cNvSpPr>
          <p:nvPr>
            <p:ph type="pic" idx="1"/>
          </p:nvPr>
        </p:nvSpPr>
        <p:spPr>
          <a:xfrm>
            <a:off x="677511" y="609600"/>
            <a:ext cx="8598907" cy="384571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7511" y="5367338"/>
            <a:ext cx="8598906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1F0EC-4F60-4544-9956-271209A740FE}" type="datetimeFigureOut">
              <a:rPr lang="ru-RU" smtClean="0"/>
              <a:pPr/>
              <a:t>16.07.2020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7A5AD-5AEC-42D0-A3BE-F46B4057636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90783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7427201" y="3681414"/>
            <a:ext cx="4764799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9373453" y="0"/>
            <a:ext cx="1219518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Полилиния 8"/>
          <p:cNvSpPr/>
          <p:nvPr/>
        </p:nvSpPr>
        <p:spPr>
          <a:xfrm>
            <a:off x="9188726" y="-8467"/>
            <a:ext cx="3006450" cy="6866467"/>
          </a:xfrm>
          <a:custGeom>
            <a:avLst/>
            <a:gdLst>
              <a:gd name="connsiteX0" fmla="*/ 2023534 w 3005667"/>
              <a:gd name="connsiteY0" fmla="*/ 8467 h 6866467"/>
              <a:gd name="connsiteX1" fmla="*/ 0 w 3005667"/>
              <a:gd name="connsiteY1" fmla="*/ 6866467 h 6866467"/>
              <a:gd name="connsiteX2" fmla="*/ 2997200 w 3005667"/>
              <a:gd name="connsiteY2" fmla="*/ 6858000 h 6866467"/>
              <a:gd name="connsiteX3" fmla="*/ 3005667 w 3005667"/>
              <a:gd name="connsiteY3" fmla="*/ 0 h 6866467"/>
              <a:gd name="connsiteX4" fmla="*/ 2023534 w 3005667"/>
              <a:gd name="connsiteY4" fmla="*/ 8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5667" h="6866467">
                <a:moveTo>
                  <a:pt x="2023534" y="8467"/>
                </a:moveTo>
                <a:lnTo>
                  <a:pt x="0" y="6866467"/>
                </a:lnTo>
                <a:lnTo>
                  <a:pt x="2997200" y="6858000"/>
                </a:lnTo>
                <a:cubicBezTo>
                  <a:pt x="3000022" y="4572000"/>
                  <a:pt x="3002845" y="2286000"/>
                  <a:pt x="3005667" y="0"/>
                </a:cubicBezTo>
                <a:lnTo>
                  <a:pt x="2023534" y="8467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10" name="Полилиния 9"/>
          <p:cNvSpPr/>
          <p:nvPr/>
        </p:nvSpPr>
        <p:spPr>
          <a:xfrm>
            <a:off x="9603701" y="-8467"/>
            <a:ext cx="2591475" cy="6866467"/>
          </a:xfrm>
          <a:custGeom>
            <a:avLst/>
            <a:gdLst>
              <a:gd name="connsiteX0" fmla="*/ 0 w 2590800"/>
              <a:gd name="connsiteY0" fmla="*/ 0 h 6866467"/>
              <a:gd name="connsiteX1" fmla="*/ 1202267 w 2590800"/>
              <a:gd name="connsiteY1" fmla="*/ 6866467 h 6866467"/>
              <a:gd name="connsiteX2" fmla="*/ 2590800 w 2590800"/>
              <a:gd name="connsiteY2" fmla="*/ 6866467 h 6866467"/>
              <a:gd name="connsiteX3" fmla="*/ 2582333 w 2590800"/>
              <a:gd name="connsiteY3" fmla="*/ 0 h 6866467"/>
              <a:gd name="connsiteX4" fmla="*/ 0 w 2590800"/>
              <a:gd name="connsiteY4" fmla="*/ 0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0800" h="6866467">
                <a:moveTo>
                  <a:pt x="0" y="0"/>
                </a:moveTo>
                <a:lnTo>
                  <a:pt x="1202267" y="6866467"/>
                </a:lnTo>
                <a:lnTo>
                  <a:pt x="2590800" y="6866467"/>
                </a:lnTo>
                <a:cubicBezTo>
                  <a:pt x="2587978" y="4577645"/>
                  <a:pt x="2585155" y="2288822"/>
                  <a:pt x="2582333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11" name="Полилиния 10"/>
          <p:cNvSpPr/>
          <p:nvPr/>
        </p:nvSpPr>
        <p:spPr>
          <a:xfrm>
            <a:off x="8934660" y="3048000"/>
            <a:ext cx="3260516" cy="3810000"/>
          </a:xfrm>
          <a:custGeom>
            <a:avLst/>
            <a:gdLst>
              <a:gd name="connsiteX0" fmla="*/ 0 w 3259667"/>
              <a:gd name="connsiteY0" fmla="*/ 3810000 h 3810000"/>
              <a:gd name="connsiteX1" fmla="*/ 3251200 w 3259667"/>
              <a:gd name="connsiteY1" fmla="*/ 0 h 3810000"/>
              <a:gd name="connsiteX2" fmla="*/ 3259667 w 3259667"/>
              <a:gd name="connsiteY2" fmla="*/ 3810000 h 3810000"/>
              <a:gd name="connsiteX3" fmla="*/ 0 w 3259667"/>
              <a:gd name="connsiteY3" fmla="*/ 3810000 h 38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59667" h="3810000">
                <a:moveTo>
                  <a:pt x="0" y="3810000"/>
                </a:moveTo>
                <a:lnTo>
                  <a:pt x="3251200" y="0"/>
                </a:lnTo>
                <a:cubicBezTo>
                  <a:pt x="3254022" y="1270000"/>
                  <a:pt x="3256845" y="2540000"/>
                  <a:pt x="3259667" y="3810000"/>
                </a:cubicBezTo>
                <a:lnTo>
                  <a:pt x="0" y="3810000"/>
                </a:lnTo>
                <a:close/>
              </a:path>
            </a:pathLst>
          </a:cu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12" name="Полилиния 11"/>
          <p:cNvSpPr/>
          <p:nvPr/>
        </p:nvSpPr>
        <p:spPr>
          <a:xfrm>
            <a:off x="9341166" y="-8467"/>
            <a:ext cx="2854010" cy="6866467"/>
          </a:xfrm>
          <a:custGeom>
            <a:avLst/>
            <a:gdLst>
              <a:gd name="connsiteX0" fmla="*/ 0 w 2853267"/>
              <a:gd name="connsiteY0" fmla="*/ 0 h 6866467"/>
              <a:gd name="connsiteX1" fmla="*/ 2472267 w 2853267"/>
              <a:gd name="connsiteY1" fmla="*/ 6866467 h 6866467"/>
              <a:gd name="connsiteX2" fmla="*/ 2853267 w 2853267"/>
              <a:gd name="connsiteY2" fmla="*/ 6858000 h 6866467"/>
              <a:gd name="connsiteX3" fmla="*/ 2853267 w 2853267"/>
              <a:gd name="connsiteY3" fmla="*/ 0 h 6866467"/>
              <a:gd name="connsiteX4" fmla="*/ 0 w 2853267"/>
              <a:gd name="connsiteY4" fmla="*/ 0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3267" h="6866467">
                <a:moveTo>
                  <a:pt x="0" y="0"/>
                </a:moveTo>
                <a:lnTo>
                  <a:pt x="2472267" y="6866467"/>
                </a:lnTo>
                <a:lnTo>
                  <a:pt x="2853267" y="6858000"/>
                </a:lnTo>
                <a:lnTo>
                  <a:pt x="2853267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13" name="Полилиния 12"/>
          <p:cNvSpPr/>
          <p:nvPr/>
        </p:nvSpPr>
        <p:spPr>
          <a:xfrm>
            <a:off x="10907908" y="-8467"/>
            <a:ext cx="1287268" cy="6866467"/>
          </a:xfrm>
          <a:custGeom>
            <a:avLst/>
            <a:gdLst>
              <a:gd name="connsiteX0" fmla="*/ 1016000 w 1286933"/>
              <a:gd name="connsiteY0" fmla="*/ 0 h 6866467"/>
              <a:gd name="connsiteX1" fmla="*/ 0 w 1286933"/>
              <a:gd name="connsiteY1" fmla="*/ 6866467 h 6866467"/>
              <a:gd name="connsiteX2" fmla="*/ 1286933 w 1286933"/>
              <a:gd name="connsiteY2" fmla="*/ 6866467 h 6866467"/>
              <a:gd name="connsiteX3" fmla="*/ 1278466 w 1286933"/>
              <a:gd name="connsiteY3" fmla="*/ 0 h 6866467"/>
              <a:gd name="connsiteX4" fmla="*/ 1016000 w 1286933"/>
              <a:gd name="connsiteY4" fmla="*/ 0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86933" h="6866467">
                <a:moveTo>
                  <a:pt x="1016000" y="0"/>
                </a:moveTo>
                <a:lnTo>
                  <a:pt x="0" y="6866467"/>
                </a:lnTo>
                <a:lnTo>
                  <a:pt x="1286933" y="6866467"/>
                </a:lnTo>
                <a:cubicBezTo>
                  <a:pt x="1284111" y="4577645"/>
                  <a:pt x="1281288" y="2288822"/>
                  <a:pt x="1278466" y="0"/>
                </a:cubicBezTo>
                <a:lnTo>
                  <a:pt x="101600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14" name="Полилиния 13"/>
          <p:cNvSpPr/>
          <p:nvPr/>
        </p:nvSpPr>
        <p:spPr>
          <a:xfrm>
            <a:off x="10941783" y="-8468"/>
            <a:ext cx="1270575" cy="6866467"/>
          </a:xfrm>
          <a:custGeom>
            <a:avLst/>
            <a:gdLst>
              <a:gd name="connsiteX0" fmla="*/ 0 w 1244600"/>
              <a:gd name="connsiteY0" fmla="*/ 0 h 6874934"/>
              <a:gd name="connsiteX1" fmla="*/ 1117600 w 1244600"/>
              <a:gd name="connsiteY1" fmla="*/ 6866467 h 6874934"/>
              <a:gd name="connsiteX2" fmla="*/ 1244600 w 1244600"/>
              <a:gd name="connsiteY2" fmla="*/ 6874934 h 6874934"/>
              <a:gd name="connsiteX3" fmla="*/ 1236134 w 1244600"/>
              <a:gd name="connsiteY3" fmla="*/ 0 h 6874934"/>
              <a:gd name="connsiteX4" fmla="*/ 0 w 1244600"/>
              <a:gd name="connsiteY4" fmla="*/ 0 h 6874934"/>
              <a:gd name="connsiteX0" fmla="*/ 0 w 1253067"/>
              <a:gd name="connsiteY0" fmla="*/ 0 h 6874934"/>
              <a:gd name="connsiteX1" fmla="*/ 1117600 w 1253067"/>
              <a:gd name="connsiteY1" fmla="*/ 6866467 h 6874934"/>
              <a:gd name="connsiteX2" fmla="*/ 1244600 w 1253067"/>
              <a:gd name="connsiteY2" fmla="*/ 6874934 h 6874934"/>
              <a:gd name="connsiteX3" fmla="*/ 1253067 w 1253067"/>
              <a:gd name="connsiteY3" fmla="*/ 0 h 6874934"/>
              <a:gd name="connsiteX4" fmla="*/ 0 w 1253067"/>
              <a:gd name="connsiteY4" fmla="*/ 0 h 6874934"/>
              <a:gd name="connsiteX0" fmla="*/ 0 w 1270244"/>
              <a:gd name="connsiteY0" fmla="*/ 0 h 6866467"/>
              <a:gd name="connsiteX1" fmla="*/ 1117600 w 1270244"/>
              <a:gd name="connsiteY1" fmla="*/ 6866467 h 6866467"/>
              <a:gd name="connsiteX2" fmla="*/ 1270000 w 1270244"/>
              <a:gd name="connsiteY2" fmla="*/ 6866467 h 6866467"/>
              <a:gd name="connsiteX3" fmla="*/ 1253067 w 1270244"/>
              <a:gd name="connsiteY3" fmla="*/ 0 h 6866467"/>
              <a:gd name="connsiteX4" fmla="*/ 0 w 1270244"/>
              <a:gd name="connsiteY4" fmla="*/ 0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0244" h="6866467">
                <a:moveTo>
                  <a:pt x="0" y="0"/>
                </a:moveTo>
                <a:lnTo>
                  <a:pt x="1117600" y="6866467"/>
                </a:lnTo>
                <a:lnTo>
                  <a:pt x="1270000" y="6866467"/>
                </a:lnTo>
                <a:cubicBezTo>
                  <a:pt x="1272822" y="4574822"/>
                  <a:pt x="1250245" y="2291645"/>
                  <a:pt x="1253067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15" name="Полилиния 14"/>
          <p:cNvSpPr/>
          <p:nvPr/>
        </p:nvSpPr>
        <p:spPr>
          <a:xfrm>
            <a:off x="10374369" y="3589868"/>
            <a:ext cx="1820807" cy="3268133"/>
          </a:xfrm>
          <a:custGeom>
            <a:avLst/>
            <a:gdLst>
              <a:gd name="connsiteX0" fmla="*/ 0 w 1820333"/>
              <a:gd name="connsiteY0" fmla="*/ 3268133 h 3268133"/>
              <a:gd name="connsiteX1" fmla="*/ 1811866 w 1820333"/>
              <a:gd name="connsiteY1" fmla="*/ 0 h 3268133"/>
              <a:gd name="connsiteX2" fmla="*/ 1820333 w 1820333"/>
              <a:gd name="connsiteY2" fmla="*/ 3259666 h 3268133"/>
              <a:gd name="connsiteX3" fmla="*/ 0 w 1820333"/>
              <a:gd name="connsiteY3" fmla="*/ 3268133 h 3268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0333" h="3268133">
                <a:moveTo>
                  <a:pt x="0" y="3268133"/>
                </a:moveTo>
                <a:lnTo>
                  <a:pt x="1811866" y="0"/>
                </a:lnTo>
                <a:cubicBezTo>
                  <a:pt x="1814688" y="1086555"/>
                  <a:pt x="1817511" y="2173111"/>
                  <a:pt x="1820333" y="3259666"/>
                </a:cubicBezTo>
                <a:lnTo>
                  <a:pt x="0" y="3268133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16" name="Полилиния 15"/>
          <p:cNvSpPr/>
          <p:nvPr/>
        </p:nvSpPr>
        <p:spPr>
          <a:xfrm>
            <a:off x="-8469" y="4013201"/>
            <a:ext cx="457319" cy="2853267"/>
          </a:xfrm>
          <a:custGeom>
            <a:avLst/>
            <a:gdLst>
              <a:gd name="connsiteX0" fmla="*/ 0 w 457200"/>
              <a:gd name="connsiteY0" fmla="*/ 0 h 2853267"/>
              <a:gd name="connsiteX1" fmla="*/ 457200 w 457200"/>
              <a:gd name="connsiteY1" fmla="*/ 2853267 h 2853267"/>
              <a:gd name="connsiteX2" fmla="*/ 0 w 457200"/>
              <a:gd name="connsiteY2" fmla="*/ 2844800 h 2853267"/>
              <a:gd name="connsiteX3" fmla="*/ 0 w 457200"/>
              <a:gd name="connsiteY3" fmla="*/ 0 h 2853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" h="2853267">
                <a:moveTo>
                  <a:pt x="0" y="0"/>
                </a:moveTo>
                <a:lnTo>
                  <a:pt x="457200" y="2853267"/>
                </a:lnTo>
                <a:lnTo>
                  <a:pt x="0" y="2844800"/>
                </a:lnTo>
                <a:cubicBezTo>
                  <a:pt x="2822" y="1905000"/>
                  <a:pt x="5645" y="965200"/>
                  <a:pt x="0" y="0"/>
                </a:cubicBezTo>
                <a:close/>
              </a:path>
            </a:pathLst>
          </a:cu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511" y="609600"/>
            <a:ext cx="859890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511" y="2160590"/>
            <a:ext cx="8598907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207010" y="6041363"/>
            <a:ext cx="912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11F0EC-4F60-4544-9956-271209A740FE}" type="datetimeFigureOut">
              <a:rPr lang="ru-RU" smtClean="0"/>
              <a:pPr/>
              <a:t>16.07.2020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77511" y="6041363"/>
            <a:ext cx="62992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592901" y="6041363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EC7A5AD-5AEC-42D0-A3BE-F46B4057636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5419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2116" y="1819318"/>
            <a:ext cx="7768959" cy="1646302"/>
          </a:xfrm>
        </p:spPr>
        <p:txBody>
          <a:bodyPr/>
          <a:lstStyle/>
          <a:p>
            <a:pPr algn="ctr"/>
            <a:r>
              <a:rPr lang="uk-UA" dirty="0" smtClean="0"/>
              <a:t>Основи природознавства 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22116" y="344466"/>
            <a:ext cx="7768959" cy="1096899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sz="3200" b="1" i="1" dirty="0" smtClean="0"/>
              <a:t>ХЕРСОНСЬКИЙ ДЕРЖАВНИЙ УНІВЕРСИТЕТ </a:t>
            </a:r>
            <a:br>
              <a:rPr lang="ru-RU" sz="3200" b="1" i="1" dirty="0" smtClean="0"/>
            </a:br>
            <a:r>
              <a:rPr lang="ru-RU" sz="3200" b="1" i="1" dirty="0" smtClean="0"/>
              <a:t>КАФЕДРА ХІМІЇ ТА ФАРМАЦІЇ </a:t>
            </a:r>
          </a:p>
          <a:p>
            <a:pPr algn="ctr"/>
            <a:endParaRPr lang="ru-RU" sz="3200" b="1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55264" y="4401312"/>
            <a:ext cx="8473440" cy="142646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 smtClean="0">
                <a:solidFill>
                  <a:schemeClr val="accent1">
                    <a:lumMod val="50000"/>
                  </a:schemeClr>
                </a:solidFill>
              </a:rPr>
              <a:t>Напрям підготовки: Середня освіта(Хімія)</a:t>
            </a:r>
          </a:p>
          <a:p>
            <a:r>
              <a:rPr lang="uk-UA" sz="3200" dirty="0" smtClean="0">
                <a:solidFill>
                  <a:schemeClr val="accent1">
                    <a:lumMod val="50000"/>
                  </a:schemeClr>
                </a:solidFill>
              </a:rPr>
              <a:t>Спеціальність: Вчитель хімії</a:t>
            </a:r>
          </a:p>
          <a:p>
            <a:r>
              <a:rPr lang="uk-UA" sz="3200" dirty="0" smtClean="0">
                <a:solidFill>
                  <a:schemeClr val="accent1">
                    <a:lumMod val="50000"/>
                  </a:schemeClr>
                </a:solidFill>
              </a:rPr>
              <a:t>Курс: І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</a:rPr>
              <a:t>V</a:t>
            </a: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Рисунок 7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714750"/>
            <a:ext cx="3143250" cy="31432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77511" y="609600"/>
            <a:ext cx="4869849" cy="1320800"/>
          </a:xfrm>
        </p:spPr>
        <p:txBody>
          <a:bodyPr>
            <a:normAutofit/>
          </a:bodyPr>
          <a:lstStyle/>
          <a:p>
            <a:r>
              <a:rPr lang="ru-RU" dirty="0" smtClean="0"/>
              <a:t>Мета: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26407" y="1353312"/>
            <a:ext cx="9271161" cy="5315712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/>
              <a:t>теоретично і практично підготувати майбутніх учителів до ознайомлення учнів з природою; формувати у студентів професійну компетенцію в галузі екологічного виховання</a:t>
            </a:r>
            <a:endParaRPr lang="ru-RU" sz="2400" dirty="0" smtClean="0"/>
          </a:p>
          <a:p>
            <a:r>
              <a:rPr lang="ru-RU" sz="2400" dirty="0" smtClean="0"/>
              <a:t>освоїти </a:t>
            </a:r>
            <a:r>
              <a:rPr lang="ru-RU" sz="2400" dirty="0" smtClean="0"/>
              <a:t>компетентності щодо методики викладання пропедевтичного курсу природничих дисциплін – </a:t>
            </a:r>
            <a:r>
              <a:rPr lang="uk-UA" sz="2400" dirty="0" smtClean="0"/>
              <a:t>основ </a:t>
            </a:r>
            <a:r>
              <a:rPr lang="uk-UA" sz="2400" dirty="0" smtClean="0"/>
              <a:t>природознавства в закладах загальної середньої освіти;</a:t>
            </a:r>
          </a:p>
          <a:p>
            <a:r>
              <a:rPr lang="ru-RU" sz="2400" dirty="0" smtClean="0"/>
              <a:t>розкриття наукових концепцій, дидактико-методичних понять, методів та технологій сучасного уроку природознавства; </a:t>
            </a:r>
            <a:endParaRPr lang="ru-RU" sz="2400" dirty="0" smtClean="0"/>
          </a:p>
          <a:p>
            <a:r>
              <a:rPr lang="ru-RU" sz="2400" dirty="0" smtClean="0"/>
              <a:t>надання </a:t>
            </a:r>
            <a:r>
              <a:rPr lang="ru-RU" sz="2400" dirty="0" smtClean="0"/>
              <a:t>допомоги студентам у процесі оволодіння професійною </a:t>
            </a:r>
            <a:r>
              <a:rPr lang="ru-RU" sz="2400" dirty="0" smtClean="0"/>
              <a:t>компетентністю; </a:t>
            </a:r>
          </a:p>
          <a:p>
            <a:r>
              <a:rPr lang="ru-RU" sz="2400" dirty="0" smtClean="0"/>
              <a:t>формування </a:t>
            </a:r>
            <a:r>
              <a:rPr lang="ru-RU" sz="2400" dirty="0" smtClean="0"/>
              <a:t>особистості майбутнього учителя, який зорієнтований не на передачу знань, а на особистісний розвиток дитини і потреби сучасної школи</a:t>
            </a:r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31207" y="280416"/>
            <a:ext cx="8598907" cy="1320800"/>
          </a:xfrm>
        </p:spPr>
        <p:txBody>
          <a:bodyPr/>
          <a:lstStyle/>
          <a:p>
            <a:r>
              <a:rPr lang="ru-RU" dirty="0" smtClean="0"/>
              <a:t>Завданням вивчення навчальної дисципліни є: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02337" y="1438656"/>
            <a:ext cx="9899904" cy="505968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сформувати </a:t>
            </a:r>
            <a:r>
              <a:rPr lang="ru-RU" dirty="0" smtClean="0"/>
              <a:t>у майбутніх учителів знання про: об'єкт, предмет, завдання методики навчання природознавства як науки, її зв’язки з іншими науками; структуру і методи цілісного методичного дослідження; структуру процесу навчання, зміст його структурних компонентів, зв'язків і відношень між ними; рівні процесу навчання в межах природознавства.</a:t>
            </a:r>
          </a:p>
          <a:p>
            <a:r>
              <a:rPr lang="ru-RU" dirty="0" smtClean="0"/>
              <a:t>о</a:t>
            </a:r>
            <a:r>
              <a:rPr lang="ru-RU" dirty="0" smtClean="0"/>
              <a:t>знайомити </a:t>
            </a:r>
            <a:r>
              <a:rPr lang="ru-RU" dirty="0" smtClean="0"/>
              <a:t>студентів із шляхом включення знань про природу в практику навчання учнів основної та старшої школи, розглянути продуктивні методи і прийоми ознайомлення учнів з природою, загальні питання методики (мета і завдання навчання, зміст, форми, засоби), та методику розкриття основних змістовних ліній курсу природознавства.</a:t>
            </a:r>
          </a:p>
          <a:p>
            <a:r>
              <a:rPr lang="ru-RU" dirty="0" smtClean="0"/>
              <a:t>створення </a:t>
            </a:r>
            <a:r>
              <a:rPr lang="ru-RU" dirty="0" smtClean="0"/>
              <a:t>умов для повноцінної реалізації та самореалізації потенційних професійних можливостей студента; </a:t>
            </a:r>
            <a:endParaRPr lang="ru-RU" dirty="0" smtClean="0"/>
          </a:p>
          <a:p>
            <a:r>
              <a:rPr lang="ru-RU" dirty="0" smtClean="0"/>
              <a:t>оволодіння </a:t>
            </a:r>
            <a:r>
              <a:rPr lang="ru-RU" dirty="0" smtClean="0"/>
              <a:t>дидактико-методичними знаннями з навчальної дисципліни;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 smtClean="0"/>
              <a:t>усвідомлення практичної значущості теоретичних знань для творчої педагогічної діяльності вчителя; </a:t>
            </a:r>
            <a:endParaRPr lang="ru-RU" dirty="0" smtClean="0"/>
          </a:p>
          <a:p>
            <a:r>
              <a:rPr lang="ru-RU" dirty="0" smtClean="0"/>
              <a:t>розвиток </a:t>
            </a:r>
            <a:r>
              <a:rPr lang="ru-RU" dirty="0" smtClean="0"/>
              <a:t>умінь моделювання навчально-виховного процесу уроків </a:t>
            </a:r>
            <a:r>
              <a:rPr lang="ru-RU" dirty="0" smtClean="0"/>
              <a:t>природознавства</a:t>
            </a:r>
            <a:r>
              <a:rPr lang="ru-RU" dirty="0" smtClean="0"/>
              <a:t>; </a:t>
            </a:r>
            <a:endParaRPr lang="ru-RU" dirty="0" smtClean="0"/>
          </a:p>
          <a:p>
            <a:r>
              <a:rPr lang="ru-RU" dirty="0" smtClean="0"/>
              <a:t>реалізація </a:t>
            </a:r>
            <a:r>
              <a:rPr lang="ru-RU" dirty="0" smtClean="0"/>
              <a:t>виховного спрямування предмета з метою формування професійних рис і якостей особистості; </a:t>
            </a:r>
            <a:endParaRPr lang="ru-RU" dirty="0" smtClean="0"/>
          </a:p>
          <a:p>
            <a:r>
              <a:rPr lang="ru-RU" dirty="0" smtClean="0"/>
              <a:t>формування </a:t>
            </a:r>
            <a:r>
              <a:rPr lang="ru-RU" dirty="0" smtClean="0"/>
              <a:t>готовності до творчої активності у професійній діяльності.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055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Місце навчальної дисципліни в системі професійної підготовки фахівця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“</a:t>
            </a:r>
            <a:r>
              <a:rPr lang="ru-RU" dirty="0" smtClean="0"/>
              <a:t>Методика викладання освітньої галузі «Природознавство»” є основоположною дисципліною професійного становлення студентів, наукового осмислення ними основних положень методики викладання предмету «Природознавство» у </a:t>
            </a:r>
            <a:r>
              <a:rPr lang="ru-RU" dirty="0" smtClean="0"/>
              <a:t>середній школі.</a:t>
            </a:r>
            <a:endParaRPr lang="ru-RU" dirty="0"/>
          </a:p>
        </p:txBody>
      </p:sp>
      <p:pic>
        <p:nvPicPr>
          <p:cNvPr id="5" name="Рисунок 4" descr="CMHmfdAUkAAQMn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9966" y="3605212"/>
            <a:ext cx="2657475" cy="26955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9184" y="1"/>
            <a:ext cx="8241792" cy="648614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4067" y="0"/>
            <a:ext cx="864308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Інтегровані вимоги до знань і умінь з навчальної дисципліни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4631" y="1880174"/>
            <a:ext cx="6857145" cy="4508434"/>
          </a:xfrm>
        </p:spPr>
        <p:txBody>
          <a:bodyPr/>
          <a:lstStyle/>
          <a:p>
            <a:r>
              <a:rPr lang="ru-RU" dirty="0" smtClean="0"/>
              <a:t>інтегрується </a:t>
            </a:r>
            <a:r>
              <a:rPr lang="ru-RU" dirty="0" smtClean="0"/>
              <a:t>психолого-педагогічний зміст, на основі якого побудовано методичну систему управління цілісним процесом навчання природознавства у </a:t>
            </a:r>
            <a:r>
              <a:rPr lang="ru-RU" dirty="0" smtClean="0"/>
              <a:t>середній  школі та </a:t>
            </a:r>
            <a:r>
              <a:rPr lang="ru-RU" dirty="0" smtClean="0"/>
              <a:t>власне зміст шкільного природознавства як світоглядної дисципліни, що повинна забезпечити формування загальної наукової цілісної картини природи, у молодших </a:t>
            </a:r>
            <a:r>
              <a:rPr lang="ru-RU" dirty="0" smtClean="0"/>
              <a:t>підлітків.</a:t>
            </a:r>
          </a:p>
          <a:p>
            <a:r>
              <a:rPr lang="ru-RU" dirty="0" smtClean="0"/>
              <a:t> </a:t>
            </a:r>
            <a:r>
              <a:rPr lang="ru-RU" dirty="0" smtClean="0"/>
              <a:t>Розкрити роль природничих знань у сфері культури: створити свідому мотивацію на здоровий спосіб життя, засвоєння норм і правил моралі, екологічної грамоти і свідомості, шанобливого ставлення до природи. Такий підхід зумовлюється важливою вимогою сучасної освіти - гуманізацією природничих знань 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 descr="st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22464" y="2335529"/>
            <a:ext cx="4328160" cy="28809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6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9607" y="707136"/>
            <a:ext cx="7404679" cy="5444617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S103418065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alesStrategy_FacetGreenTheme_16x9_TP103418064" id="{D87256E1-9872-493E-B720-92FCF51AA491}" vid="{31F67606-90CF-4D61-9B50-ABDC4CD7DD7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A6836B0F-2395-43B9-BBEF-90A78CA70F2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TS103418065</Template>
  <TotalTime>201</TotalTime>
  <Words>407</Words>
  <Application>Microsoft Office PowerPoint</Application>
  <PresentationFormat>Произвольный</PresentationFormat>
  <Paragraphs>25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TS103418065</vt:lpstr>
      <vt:lpstr>Основи природознавства </vt:lpstr>
      <vt:lpstr>Мета:</vt:lpstr>
      <vt:lpstr>Завданням вивчення навчальної дисципліни є:</vt:lpstr>
      <vt:lpstr>Місце навчальної дисципліни в системі професійної підготовки фахівця </vt:lpstr>
      <vt:lpstr>Слайд 5</vt:lpstr>
      <vt:lpstr>Слайд 6</vt:lpstr>
      <vt:lpstr>Інтегровані вимоги до знань і умінь з навчальної дисципліни</vt:lpstr>
      <vt:lpstr>Слайд 8</vt:lpstr>
    </vt:vector>
  </TitlesOfParts>
  <Company>Метод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Инна</dc:creator>
  <cp:lastModifiedBy>Admin</cp:lastModifiedBy>
  <cp:revision>21</cp:revision>
  <cp:lastPrinted>2017-03-16T10:38:03Z</cp:lastPrinted>
  <dcterms:created xsi:type="dcterms:W3CDTF">2013-09-02T11:54:40Z</dcterms:created>
  <dcterms:modified xsi:type="dcterms:W3CDTF">2020-07-16T12:59:02Z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TC034180659991</vt:lpwstr>
  </property>
</Properties>
</file>