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7" r:id="rId4"/>
    <p:sldId id="266" r:id="rId5"/>
    <p:sldId id="268" r:id="rId6"/>
    <p:sldId id="271" r:id="rId7"/>
    <p:sldId id="272" r:id="rId8"/>
    <p:sldId id="269" r:id="rId9"/>
    <p:sldId id="270" r:id="rId1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E14A-16AB-4C40-A7D8-3F677DBFF089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EAA1-4B8A-4329-A86F-FE349EDDC6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55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5BB7-EDD2-4B8D-93DB-AF0055258AEF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A899-0740-419B-AA5C-A78CCC995C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1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ru-RU" smtClean="0"/>
              <a:pPr/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116" y="1819318"/>
            <a:ext cx="7768959" cy="1646302"/>
          </a:xfrm>
        </p:spPr>
        <p:txBody>
          <a:bodyPr/>
          <a:lstStyle/>
          <a:p>
            <a:pPr algn="ctr"/>
            <a:r>
              <a:rPr lang="uk-UA" dirty="0" smtClean="0"/>
              <a:t>Основи природознавства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2116" y="344466"/>
            <a:ext cx="7768959" cy="10968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200" b="1" i="1" dirty="0" smtClean="0"/>
              <a:t>ХЕРСОНСЬКИЙ ДЕРЖАВНИЙ УНІВЕРСИТЕТ </a:t>
            </a:r>
            <a:br>
              <a:rPr lang="ru-RU" sz="3200" b="1" i="1" dirty="0" smtClean="0"/>
            </a:br>
            <a:r>
              <a:rPr lang="ru-RU" sz="3200" b="1" i="1" dirty="0" smtClean="0"/>
              <a:t>КАФЕДРА ХІМІЇ ТА ФАРМАЦІЇ </a:t>
            </a:r>
          </a:p>
          <a:p>
            <a:pPr algn="ctr"/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5264" y="4401312"/>
            <a:ext cx="8473440" cy="1426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Напрям підготовки: Середня освіта(Хімія)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Спеціальність: Вчитель хімії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Курс: І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0"/>
            <a:ext cx="314325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511" y="609600"/>
            <a:ext cx="4869849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Мета: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6407" y="1353312"/>
            <a:ext cx="9271161" cy="531571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теоретично і практично підготувати майбутніх учителів до ознайомлення учнів з природою; формувати у студентів професійну компетенцію в галузі екологічного виховання</a:t>
            </a:r>
            <a:endParaRPr lang="ru-RU" sz="2400" dirty="0" smtClean="0"/>
          </a:p>
          <a:p>
            <a:r>
              <a:rPr lang="ru-RU" sz="2400" dirty="0" smtClean="0"/>
              <a:t>освоїти </a:t>
            </a:r>
            <a:r>
              <a:rPr lang="ru-RU" sz="2400" dirty="0" smtClean="0"/>
              <a:t>компетентності щодо методики викладання пропедевтичного курсу природничих дисциплін – </a:t>
            </a:r>
            <a:r>
              <a:rPr lang="uk-UA" sz="2400" dirty="0" smtClean="0"/>
              <a:t>основ </a:t>
            </a:r>
            <a:r>
              <a:rPr lang="uk-UA" sz="2400" dirty="0" smtClean="0"/>
              <a:t>природознавства в закладах загальної середньої освіти;</a:t>
            </a:r>
          </a:p>
          <a:p>
            <a:r>
              <a:rPr lang="ru-RU" sz="2400" dirty="0" smtClean="0"/>
              <a:t>розкриття наукових концепцій, дидактико-методичних понять, методів та технологій сучасного уроку природознавства; </a:t>
            </a:r>
            <a:endParaRPr lang="ru-RU" sz="2400" dirty="0" smtClean="0"/>
          </a:p>
          <a:p>
            <a:r>
              <a:rPr lang="ru-RU" sz="2400" dirty="0" smtClean="0"/>
              <a:t>надання </a:t>
            </a:r>
            <a:r>
              <a:rPr lang="ru-RU" sz="2400" dirty="0" smtClean="0"/>
              <a:t>допомоги студентам у процесі оволодіння професійною </a:t>
            </a:r>
            <a:r>
              <a:rPr lang="ru-RU" sz="2400" dirty="0" smtClean="0"/>
              <a:t>компетентністю; </a:t>
            </a:r>
          </a:p>
          <a:p>
            <a:r>
              <a:rPr lang="ru-RU" sz="2400" dirty="0" smtClean="0"/>
              <a:t>формування </a:t>
            </a:r>
            <a:r>
              <a:rPr lang="ru-RU" sz="2400" dirty="0" smtClean="0"/>
              <a:t>особистості майбутнього учителя, який зорієнтований не на передачу знань, а на особистісний розвиток дитини і потреби сучасної школи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1207" y="280416"/>
            <a:ext cx="8598907" cy="1320800"/>
          </a:xfrm>
        </p:spPr>
        <p:txBody>
          <a:bodyPr/>
          <a:lstStyle/>
          <a:p>
            <a:r>
              <a:rPr lang="ru-RU" dirty="0" smtClean="0"/>
              <a:t>Завданням вивчення навчальної дисципліни є: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2337" y="1438656"/>
            <a:ext cx="9899904" cy="50596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сформувати </a:t>
            </a:r>
            <a:r>
              <a:rPr lang="ru-RU" dirty="0" smtClean="0"/>
              <a:t>у майбутніх учителів знання про: об'єкт, предмет, завдання методики навчання природознавства як науки, її зв’язки з іншими науками; структуру і методи цілісного методичного дослідження; структуру процесу навчання, зміст його структурних компонентів, зв'язків і відношень між ними; рівні процесу навчання в межах природознавства.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знайомити </a:t>
            </a:r>
            <a:r>
              <a:rPr lang="ru-RU" dirty="0" smtClean="0"/>
              <a:t>студентів із шляхом включення знань про природу в практику навчання учнів основної та старшої школи, розглянути продуктивні методи і прийоми ознайомлення учнів з природою, загальні питання методики (мета і завдання навчання, зміст, форми, засоби), та методику розкриття основних змістовних ліній курсу природознавства.</a:t>
            </a:r>
          </a:p>
          <a:p>
            <a:r>
              <a:rPr lang="ru-RU" dirty="0" smtClean="0"/>
              <a:t>створення </a:t>
            </a:r>
            <a:r>
              <a:rPr lang="ru-RU" dirty="0" smtClean="0"/>
              <a:t>умов для повноцінної реалізації та самореалізації потенційних професійних можливостей студента; </a:t>
            </a:r>
            <a:endParaRPr lang="ru-RU" dirty="0" smtClean="0"/>
          </a:p>
          <a:p>
            <a:r>
              <a:rPr lang="ru-RU" dirty="0" smtClean="0"/>
              <a:t>оволодіння </a:t>
            </a:r>
            <a:r>
              <a:rPr lang="ru-RU" dirty="0" smtClean="0"/>
              <a:t>дидактико-методичними знаннями з навчальної дисципліни;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усвідомлення практичної значущості теоретичних знань для творчої педагогічної діяльності вчителя; </a:t>
            </a:r>
            <a:endParaRPr lang="ru-RU" dirty="0" smtClean="0"/>
          </a:p>
          <a:p>
            <a:r>
              <a:rPr lang="ru-RU" dirty="0" smtClean="0"/>
              <a:t>розвиток </a:t>
            </a:r>
            <a:r>
              <a:rPr lang="ru-RU" dirty="0" smtClean="0"/>
              <a:t>умінь моделювання навчально-виховного процесу уроків </a:t>
            </a:r>
            <a:r>
              <a:rPr lang="ru-RU" dirty="0" smtClean="0"/>
              <a:t>природознавства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реалізація </a:t>
            </a:r>
            <a:r>
              <a:rPr lang="ru-RU" dirty="0" smtClean="0"/>
              <a:t>виховного спрямування предмета з метою формування професійних рис і якостей особистості; </a:t>
            </a:r>
            <a:endParaRPr lang="ru-RU" dirty="0" smtClean="0"/>
          </a:p>
          <a:p>
            <a:r>
              <a:rPr lang="ru-RU" dirty="0" smtClean="0"/>
              <a:t>формування </a:t>
            </a:r>
            <a:r>
              <a:rPr lang="ru-RU" dirty="0" smtClean="0"/>
              <a:t>готовності до творчої активності у професійній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5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Місце навчальної дисципліни в системі професійної підготовки фахівця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“</a:t>
            </a:r>
            <a:r>
              <a:rPr lang="ru-RU" dirty="0" smtClean="0"/>
              <a:t>Методика викладання освітньої галузі «Природознавство»” є основоположною дисципліною професійного становлення студентів, наукового осмислення ними основних положень методики викладання предмету «Природознавство» у </a:t>
            </a:r>
            <a:r>
              <a:rPr lang="ru-RU" dirty="0" smtClean="0"/>
              <a:t>середній школі.</a:t>
            </a:r>
            <a:endParaRPr lang="ru-RU" dirty="0"/>
          </a:p>
        </p:txBody>
      </p:sp>
      <p:pic>
        <p:nvPicPr>
          <p:cNvPr id="5" name="Рисунок 4" descr="CMHmfdAUkAAQM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966" y="3605212"/>
            <a:ext cx="2657475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1"/>
            <a:ext cx="8241792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067" y="0"/>
            <a:ext cx="86430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Інтегровані вимоги до знань і умінь з навчальної дисципліни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631" y="1880174"/>
            <a:ext cx="6857145" cy="4508434"/>
          </a:xfrm>
        </p:spPr>
        <p:txBody>
          <a:bodyPr/>
          <a:lstStyle/>
          <a:p>
            <a:r>
              <a:rPr lang="ru-RU" dirty="0" smtClean="0"/>
              <a:t>інтегрується </a:t>
            </a:r>
            <a:r>
              <a:rPr lang="ru-RU" dirty="0" smtClean="0"/>
              <a:t>психолого-педагогічний зміст, на основі якого побудовано методичну систему управління цілісним процесом навчання природознавства у </a:t>
            </a:r>
            <a:r>
              <a:rPr lang="ru-RU" dirty="0" smtClean="0"/>
              <a:t>середній  школі та </a:t>
            </a:r>
            <a:r>
              <a:rPr lang="ru-RU" dirty="0" smtClean="0"/>
              <a:t>власне зміст шкільного природознавства як світоглядної дисципліни, що повинна забезпечити формування загальної наукової цілісної картини природи, у молодших </a:t>
            </a:r>
            <a:r>
              <a:rPr lang="ru-RU" dirty="0" smtClean="0"/>
              <a:t>підлітків.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Розкрити роль природничих знань у сфері культури: створити свідому мотивацію на здоровий спосіб життя, засвоєння норм і правил моралі, екологічної грамоти і свідомості, шанобливого ставлення до природи. Такий підхід зумовлюється важливою вимогою сучасної освіти - гуманізацією природничих знань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st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2464" y="2335529"/>
            <a:ext cx="4328160" cy="288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607" y="707136"/>
            <a:ext cx="7404679" cy="544461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3418065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TS103418065</Template>
  <TotalTime>201</TotalTime>
  <Words>407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TS103418065</vt:lpstr>
      <vt:lpstr>Основи природознавства </vt:lpstr>
      <vt:lpstr>Мета:</vt:lpstr>
      <vt:lpstr>Завданням вивчення навчальної дисципліни є:</vt:lpstr>
      <vt:lpstr>Місце навчальної дисципліни в системі професійної підготовки фахівця </vt:lpstr>
      <vt:lpstr>Слайд 5</vt:lpstr>
      <vt:lpstr>Слайд 6</vt:lpstr>
      <vt:lpstr>Інтегровані вимоги до знань і умінь з навчальної дисципліни</vt:lpstr>
      <vt:lpstr>Слайд 8</vt:lpstr>
    </vt:vector>
  </TitlesOfParts>
  <Company>Метод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Admin</cp:lastModifiedBy>
  <cp:revision>21</cp:revision>
  <cp:lastPrinted>2017-03-16T10:38:03Z</cp:lastPrinted>
  <dcterms:created xsi:type="dcterms:W3CDTF">2013-09-02T11:54:40Z</dcterms:created>
  <dcterms:modified xsi:type="dcterms:W3CDTF">2020-07-16T12:59:02Z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